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Roboto Slab"/>
      <p:regular r:id="rId38"/>
      <p:bold r:id="rId39"/>
    </p:embeddedFont>
    <p:embeddedFont>
      <p:font typeface="Proxima Nova"/>
      <p:regular r:id="rId40"/>
      <p:bold r:id="rId41"/>
      <p:italic r:id="rId42"/>
      <p:boldItalic r:id="rId43"/>
    </p:embeddedFont>
    <p:embeddedFont>
      <p:font typeface="Nixie One"/>
      <p:regular r:id="rId44"/>
    </p:embeddedFont>
    <p:embeddedFont>
      <p:font typeface="Open Sans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9" roundtripDataSignature="AMtx7mgwyA7shFaP1uMPTF2aoiRnhr7J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31BCD04-5104-44AE-BD66-B21A3C19876C}">
  <a:tblStyle styleId="{131BCD04-5104-44AE-BD66-B21A3C1987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regular.fntdata"/><Relationship Id="rId42" Type="http://schemas.openxmlformats.org/officeDocument/2006/relationships/font" Target="fonts/ProximaNova-italic.fntdata"/><Relationship Id="rId41" Type="http://schemas.openxmlformats.org/officeDocument/2006/relationships/font" Target="fonts/ProximaNova-bold.fntdata"/><Relationship Id="rId44" Type="http://schemas.openxmlformats.org/officeDocument/2006/relationships/font" Target="fonts/NixieOne-regular.fntdata"/><Relationship Id="rId43" Type="http://schemas.openxmlformats.org/officeDocument/2006/relationships/font" Target="fonts/ProximaNova-boldItalic.fntdata"/><Relationship Id="rId46" Type="http://schemas.openxmlformats.org/officeDocument/2006/relationships/font" Target="fonts/OpenSans-bold.fntdata"/><Relationship Id="rId45" Type="http://schemas.openxmlformats.org/officeDocument/2006/relationships/font" Target="fonts/OpenSans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penSans-boldItalic.fntdata"/><Relationship Id="rId47" Type="http://schemas.openxmlformats.org/officeDocument/2006/relationships/font" Target="fonts/OpenSans-italic.fntdata"/><Relationship Id="rId49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RobotoSlab-bold.fntdata"/><Relationship Id="rId38" Type="http://schemas.openxmlformats.org/officeDocument/2006/relationships/font" Target="fonts/RobotoSlab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083099772a_0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2083099772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083099772a_0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2083099772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083099772a_0_1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2083099772a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083099772a_0_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2083099772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083099772a_0_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2083099772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083099772a_0_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2083099772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083099772a_0_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2083099772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083099772a_0_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2083099772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083099772a_0_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2083099772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083099772a_0_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2083099772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083099772a_0_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2083099772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0c49b5dcb6_1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20c49b5dcb6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b61f44d9e3_2_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1b61f44d9e3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b61f44d9e3_4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1b61f44d9e3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083099772a_0_1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2083099772a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083099772a_0_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2083099772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083099772a_0_9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2083099772a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b61f44d9e3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1b61f44d9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b61f44d9e3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1b61f44d9e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b61f44d9e3_2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1b61f44d9e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b61f44d9e3_2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1b61f44d9e3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b61f44d9e3_2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1b61f44d9e3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b61f44d9e3_2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g1b61f44d9e3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083099772a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2083099772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083099772a_0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2083099772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083099772a_0_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2083099772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083099772a_0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2083099772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083099772a_0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2083099772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083099772a_0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2083099772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chemeClr val="accen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1"/>
          <p:cNvSpPr/>
          <p:nvPr/>
        </p:nvSpPr>
        <p:spPr>
          <a:xfrm>
            <a:off x="0" y="4288500"/>
            <a:ext cx="9144000" cy="24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41"/>
          <p:cNvSpPr/>
          <p:nvPr/>
        </p:nvSpPr>
        <p:spPr>
          <a:xfrm>
            <a:off x="0" y="0"/>
            <a:ext cx="9144000" cy="53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144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41"/>
          <p:cNvSpPr/>
          <p:nvPr/>
        </p:nvSpPr>
        <p:spPr>
          <a:xfrm>
            <a:off x="0" y="4493605"/>
            <a:ext cx="9144000" cy="118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41"/>
          <p:cNvSpPr/>
          <p:nvPr/>
        </p:nvSpPr>
        <p:spPr>
          <a:xfrm>
            <a:off x="0" y="4584075"/>
            <a:ext cx="9144000" cy="559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41"/>
          <p:cNvSpPr txBox="1"/>
          <p:nvPr>
            <p:ph type="ctrTitle"/>
          </p:nvPr>
        </p:nvSpPr>
        <p:spPr>
          <a:xfrm>
            <a:off x="685800" y="2601425"/>
            <a:ext cx="5810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tyle B">
  <p:cSld name="BLANK_1_1_1">
    <p:bg>
      <p:bgPr>
        <a:solidFill>
          <a:schemeClr val="accen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0"/>
          <p:cNvSpPr/>
          <p:nvPr/>
        </p:nvSpPr>
        <p:spPr>
          <a:xfrm>
            <a:off x="0" y="4294550"/>
            <a:ext cx="9144000" cy="24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50"/>
          <p:cNvSpPr/>
          <p:nvPr/>
        </p:nvSpPr>
        <p:spPr>
          <a:xfrm>
            <a:off x="0" y="0"/>
            <a:ext cx="9144000" cy="53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144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50"/>
          <p:cNvSpPr/>
          <p:nvPr/>
        </p:nvSpPr>
        <p:spPr>
          <a:xfrm>
            <a:off x="0" y="4493605"/>
            <a:ext cx="9144000" cy="118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50"/>
          <p:cNvSpPr/>
          <p:nvPr/>
        </p:nvSpPr>
        <p:spPr>
          <a:xfrm>
            <a:off x="0" y="4584075"/>
            <a:ext cx="9144000" cy="559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50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1"/>
          <p:cNvSpPr/>
          <p:nvPr/>
        </p:nvSpPr>
        <p:spPr>
          <a:xfrm>
            <a:off x="0" y="0"/>
            <a:ext cx="247200" cy="53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144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51"/>
          <p:cNvSpPr/>
          <p:nvPr/>
        </p:nvSpPr>
        <p:spPr>
          <a:xfrm>
            <a:off x="0" y="500625"/>
            <a:ext cx="247200" cy="105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51"/>
          <p:cNvSpPr/>
          <p:nvPr/>
        </p:nvSpPr>
        <p:spPr>
          <a:xfrm>
            <a:off x="0" y="1553406"/>
            <a:ext cx="247200" cy="153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51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51"/>
          <p:cNvSpPr/>
          <p:nvPr/>
        </p:nvSpPr>
        <p:spPr>
          <a:xfrm>
            <a:off x="0" y="3691500"/>
            <a:ext cx="247200" cy="145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5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</a:lstStyle>
          <a:p/>
        </p:txBody>
      </p:sp>
      <p:sp>
        <p:nvSpPr>
          <p:cNvPr id="100" name="Google Shape;100;p51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/>
          <p:nvPr/>
        </p:nvSpPr>
        <p:spPr>
          <a:xfrm>
            <a:off x="0" y="0"/>
            <a:ext cx="247200" cy="53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144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42"/>
          <p:cNvSpPr/>
          <p:nvPr/>
        </p:nvSpPr>
        <p:spPr>
          <a:xfrm>
            <a:off x="0" y="500625"/>
            <a:ext cx="4572000" cy="105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42"/>
          <p:cNvSpPr/>
          <p:nvPr/>
        </p:nvSpPr>
        <p:spPr>
          <a:xfrm>
            <a:off x="0" y="1553406"/>
            <a:ext cx="247200" cy="153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42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42"/>
          <p:cNvSpPr/>
          <p:nvPr/>
        </p:nvSpPr>
        <p:spPr>
          <a:xfrm>
            <a:off x="0" y="3691500"/>
            <a:ext cx="247200" cy="145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" name="Google Shape;21;p42"/>
          <p:cNvCxnSpPr/>
          <p:nvPr/>
        </p:nvCxnSpPr>
        <p:spPr>
          <a:xfrm>
            <a:off x="1037450" y="809725"/>
            <a:ext cx="0" cy="470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2"/>
          <p:cNvSpPr txBox="1"/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3" name="Google Shape;23;p42"/>
          <p:cNvSpPr txBox="1"/>
          <p:nvPr>
            <p:ph idx="1" type="body"/>
          </p:nvPr>
        </p:nvSpPr>
        <p:spPr>
          <a:xfrm>
            <a:off x="1146025" y="1767275"/>
            <a:ext cx="3660300" cy="31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24" name="Google Shape;24;p42"/>
          <p:cNvSpPr txBox="1"/>
          <p:nvPr>
            <p:ph idx="2" type="body"/>
          </p:nvPr>
        </p:nvSpPr>
        <p:spPr>
          <a:xfrm>
            <a:off x="5026623" y="1767275"/>
            <a:ext cx="3660300" cy="31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25" name="Google Shape;25;p42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tyle A">
  <p:cSld name="BLANK_1_1">
    <p:bg>
      <p:bgPr>
        <a:solidFill>
          <a:schemeClr val="accent4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3"/>
          <p:cNvSpPr/>
          <p:nvPr/>
        </p:nvSpPr>
        <p:spPr>
          <a:xfrm>
            <a:off x="0" y="0"/>
            <a:ext cx="9144000" cy="53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144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43"/>
          <p:cNvSpPr/>
          <p:nvPr/>
        </p:nvSpPr>
        <p:spPr>
          <a:xfrm>
            <a:off x="0" y="500625"/>
            <a:ext cx="9144000" cy="7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43"/>
          <p:cNvSpPr/>
          <p:nvPr/>
        </p:nvSpPr>
        <p:spPr>
          <a:xfrm>
            <a:off x="0" y="3962800"/>
            <a:ext cx="9144000" cy="37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43"/>
          <p:cNvSpPr/>
          <p:nvPr/>
        </p:nvSpPr>
        <p:spPr>
          <a:xfrm>
            <a:off x="0" y="4333125"/>
            <a:ext cx="9144000" cy="810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43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4"/>
          <p:cNvSpPr txBox="1"/>
          <p:nvPr>
            <p:ph type="ctrTitle"/>
          </p:nvPr>
        </p:nvSpPr>
        <p:spPr>
          <a:xfrm>
            <a:off x="4113600" y="2878750"/>
            <a:ext cx="4505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4" name="Google Shape;34;p44"/>
          <p:cNvSpPr txBox="1"/>
          <p:nvPr>
            <p:ph idx="1" type="subTitle"/>
          </p:nvPr>
        </p:nvSpPr>
        <p:spPr>
          <a:xfrm>
            <a:off x="4113600" y="3983050"/>
            <a:ext cx="45057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5" name="Google Shape;35;p44"/>
          <p:cNvSpPr/>
          <p:nvPr/>
        </p:nvSpPr>
        <p:spPr>
          <a:xfrm>
            <a:off x="0" y="4288499"/>
            <a:ext cx="3474300" cy="24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4"/>
          <p:cNvSpPr/>
          <p:nvPr/>
        </p:nvSpPr>
        <p:spPr>
          <a:xfrm>
            <a:off x="0" y="0"/>
            <a:ext cx="3474300" cy="53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144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4"/>
          <p:cNvSpPr/>
          <p:nvPr/>
        </p:nvSpPr>
        <p:spPr>
          <a:xfrm>
            <a:off x="0" y="500626"/>
            <a:ext cx="3474300" cy="3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44"/>
          <p:cNvSpPr/>
          <p:nvPr/>
        </p:nvSpPr>
        <p:spPr>
          <a:xfrm>
            <a:off x="0" y="4493604"/>
            <a:ext cx="3474300" cy="118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44"/>
          <p:cNvSpPr/>
          <p:nvPr/>
        </p:nvSpPr>
        <p:spPr>
          <a:xfrm>
            <a:off x="0" y="4584075"/>
            <a:ext cx="3474300" cy="559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44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solidFill>
          <a:schemeClr val="accent4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5"/>
          <p:cNvSpPr/>
          <p:nvPr/>
        </p:nvSpPr>
        <p:spPr>
          <a:xfrm>
            <a:off x="3398538" y="1599538"/>
            <a:ext cx="2346925" cy="19444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E3142">
                    <a:alpha val="26666"/>
                  </a:srgbClr>
                </a:solidFill>
                <a:latin typeface="Impact"/>
              </a:rPr>
              <a:t>“</a:t>
            </a:r>
          </a:p>
        </p:txBody>
      </p:sp>
      <p:sp>
        <p:nvSpPr>
          <p:cNvPr id="43" name="Google Shape;43;p45"/>
          <p:cNvSpPr/>
          <p:nvPr/>
        </p:nvSpPr>
        <p:spPr>
          <a:xfrm>
            <a:off x="0" y="0"/>
            <a:ext cx="9144000" cy="53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144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5"/>
          <p:cNvSpPr/>
          <p:nvPr/>
        </p:nvSpPr>
        <p:spPr>
          <a:xfrm>
            <a:off x="0" y="500625"/>
            <a:ext cx="9144000" cy="7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5"/>
          <p:cNvSpPr/>
          <p:nvPr/>
        </p:nvSpPr>
        <p:spPr>
          <a:xfrm>
            <a:off x="0" y="3962800"/>
            <a:ext cx="9144000" cy="37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5"/>
          <p:cNvSpPr/>
          <p:nvPr/>
        </p:nvSpPr>
        <p:spPr>
          <a:xfrm>
            <a:off x="0" y="4333125"/>
            <a:ext cx="9144000" cy="810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5"/>
          <p:cNvSpPr txBox="1"/>
          <p:nvPr>
            <p:ph idx="1" type="body"/>
          </p:nvPr>
        </p:nvSpPr>
        <p:spPr>
          <a:xfrm>
            <a:off x="1556175" y="2300275"/>
            <a:ext cx="6031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55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▪"/>
              <a:defRPr sz="2000">
                <a:solidFill>
                  <a:schemeClr val="lt1"/>
                </a:solidFill>
              </a:defRPr>
            </a:lvl1pPr>
            <a:lvl2pPr indent="-355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▫"/>
              <a:defRPr sz="2000">
                <a:solidFill>
                  <a:schemeClr val="lt1"/>
                </a:solidFill>
              </a:defRPr>
            </a:lvl2pPr>
            <a:lvl3pPr indent="-355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3pPr>
            <a:lvl4pPr indent="-355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5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6"/>
          <p:cNvSpPr/>
          <p:nvPr/>
        </p:nvSpPr>
        <p:spPr>
          <a:xfrm>
            <a:off x="0" y="0"/>
            <a:ext cx="247200" cy="53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144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46"/>
          <p:cNvSpPr/>
          <p:nvPr/>
        </p:nvSpPr>
        <p:spPr>
          <a:xfrm>
            <a:off x="0" y="500625"/>
            <a:ext cx="4572000" cy="105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46"/>
          <p:cNvSpPr/>
          <p:nvPr/>
        </p:nvSpPr>
        <p:spPr>
          <a:xfrm>
            <a:off x="0" y="1553406"/>
            <a:ext cx="247200" cy="153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46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46"/>
          <p:cNvSpPr/>
          <p:nvPr/>
        </p:nvSpPr>
        <p:spPr>
          <a:xfrm>
            <a:off x="0" y="3691500"/>
            <a:ext cx="247200" cy="145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" name="Google Shape;55;p46"/>
          <p:cNvCxnSpPr/>
          <p:nvPr/>
        </p:nvCxnSpPr>
        <p:spPr>
          <a:xfrm>
            <a:off x="1037450" y="809725"/>
            <a:ext cx="0" cy="470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46"/>
          <p:cNvSpPr txBox="1"/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7" name="Google Shape;57;p46"/>
          <p:cNvSpPr txBox="1"/>
          <p:nvPr>
            <p:ph idx="1" type="body"/>
          </p:nvPr>
        </p:nvSpPr>
        <p:spPr>
          <a:xfrm>
            <a:off x="1146025" y="1767275"/>
            <a:ext cx="7540800" cy="31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▪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▫"/>
              <a:defRPr sz="2800"/>
            </a:lvl2pPr>
            <a:lvl3pPr indent="-4064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indent="-4064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indent="-4064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indent="-4064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indent="-4064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indent="-4064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indent="-4064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58" name="Google Shape;58;p46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7"/>
          <p:cNvSpPr/>
          <p:nvPr/>
        </p:nvSpPr>
        <p:spPr>
          <a:xfrm>
            <a:off x="0" y="0"/>
            <a:ext cx="247200" cy="53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144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47"/>
          <p:cNvSpPr/>
          <p:nvPr/>
        </p:nvSpPr>
        <p:spPr>
          <a:xfrm>
            <a:off x="0" y="500625"/>
            <a:ext cx="247200" cy="105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47"/>
          <p:cNvSpPr/>
          <p:nvPr/>
        </p:nvSpPr>
        <p:spPr>
          <a:xfrm>
            <a:off x="0" y="1553406"/>
            <a:ext cx="247200" cy="153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7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47"/>
          <p:cNvSpPr/>
          <p:nvPr/>
        </p:nvSpPr>
        <p:spPr>
          <a:xfrm>
            <a:off x="0" y="3691500"/>
            <a:ext cx="247200" cy="145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47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8"/>
          <p:cNvSpPr/>
          <p:nvPr/>
        </p:nvSpPr>
        <p:spPr>
          <a:xfrm>
            <a:off x="0" y="0"/>
            <a:ext cx="247200" cy="53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144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48"/>
          <p:cNvSpPr/>
          <p:nvPr/>
        </p:nvSpPr>
        <p:spPr>
          <a:xfrm>
            <a:off x="0" y="500625"/>
            <a:ext cx="4572000" cy="105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48"/>
          <p:cNvSpPr/>
          <p:nvPr/>
        </p:nvSpPr>
        <p:spPr>
          <a:xfrm>
            <a:off x="0" y="1553406"/>
            <a:ext cx="247200" cy="153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48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48"/>
          <p:cNvSpPr/>
          <p:nvPr/>
        </p:nvSpPr>
        <p:spPr>
          <a:xfrm>
            <a:off x="0" y="3691500"/>
            <a:ext cx="247200" cy="145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" name="Google Shape;72;p48"/>
          <p:cNvCxnSpPr/>
          <p:nvPr/>
        </p:nvCxnSpPr>
        <p:spPr>
          <a:xfrm>
            <a:off x="1037450" y="809725"/>
            <a:ext cx="0" cy="470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" name="Google Shape;73;p48"/>
          <p:cNvSpPr txBox="1"/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74" name="Google Shape;74;p48"/>
          <p:cNvSpPr txBox="1"/>
          <p:nvPr>
            <p:ph idx="1" type="body"/>
          </p:nvPr>
        </p:nvSpPr>
        <p:spPr>
          <a:xfrm>
            <a:off x="1146025" y="1773300"/>
            <a:ext cx="2409900" cy="31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5" name="Google Shape;75;p48"/>
          <p:cNvSpPr txBox="1"/>
          <p:nvPr>
            <p:ph idx="2" type="body"/>
          </p:nvPr>
        </p:nvSpPr>
        <p:spPr>
          <a:xfrm>
            <a:off x="3679388" y="1773300"/>
            <a:ext cx="2409900" cy="31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6" name="Google Shape;76;p48"/>
          <p:cNvSpPr txBox="1"/>
          <p:nvPr>
            <p:ph idx="3" type="body"/>
          </p:nvPr>
        </p:nvSpPr>
        <p:spPr>
          <a:xfrm>
            <a:off x="6212750" y="1773300"/>
            <a:ext cx="2409900" cy="31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7" name="Google Shape;77;p48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9"/>
          <p:cNvSpPr/>
          <p:nvPr/>
        </p:nvSpPr>
        <p:spPr>
          <a:xfrm>
            <a:off x="0" y="0"/>
            <a:ext cx="247200" cy="53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144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49"/>
          <p:cNvSpPr/>
          <p:nvPr/>
        </p:nvSpPr>
        <p:spPr>
          <a:xfrm>
            <a:off x="0" y="500625"/>
            <a:ext cx="4572000" cy="105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49"/>
          <p:cNvSpPr/>
          <p:nvPr/>
        </p:nvSpPr>
        <p:spPr>
          <a:xfrm>
            <a:off x="0" y="1553406"/>
            <a:ext cx="247200" cy="153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49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49"/>
          <p:cNvSpPr/>
          <p:nvPr/>
        </p:nvSpPr>
        <p:spPr>
          <a:xfrm>
            <a:off x="0" y="3691500"/>
            <a:ext cx="247200" cy="145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" name="Google Shape;84;p49"/>
          <p:cNvCxnSpPr/>
          <p:nvPr/>
        </p:nvCxnSpPr>
        <p:spPr>
          <a:xfrm>
            <a:off x="1037450" y="809725"/>
            <a:ext cx="0" cy="470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" name="Google Shape;85;p49"/>
          <p:cNvSpPr txBox="1"/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86" name="Google Shape;86;p49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0"/>
          <p:cNvSpPr txBox="1"/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b="1" i="0" sz="1800" u="none" cap="none" strike="noStrik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b="1" i="0" sz="1800" u="none" cap="none" strike="noStrik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b="1" i="0" sz="1800" u="none" cap="none" strike="noStrik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b="1" i="0" sz="1800" u="none" cap="none" strike="noStrik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b="1" i="0" sz="1800" u="none" cap="none" strike="noStrik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b="1" i="0" sz="1800" u="none" cap="none" strike="noStrik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b="1" i="0" sz="1800" u="none" cap="none" strike="noStrik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b="1" i="0" sz="1800" u="none" cap="none" strike="noStrik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b="1" i="0" sz="1800" u="none" cap="none" strike="noStrik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40"/>
          <p:cNvSpPr txBox="1"/>
          <p:nvPr>
            <p:ph idx="1" type="body"/>
          </p:nvPr>
        </p:nvSpPr>
        <p:spPr>
          <a:xfrm>
            <a:off x="1146025" y="1767275"/>
            <a:ext cx="7540800" cy="31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Nixie One"/>
              <a:buChar char="▪"/>
              <a:defRPr b="0" i="0" sz="3000" u="none" cap="none" strike="noStrike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ixie One"/>
              <a:buChar char="▫"/>
              <a:defRPr b="0" i="0" sz="2400" u="none" cap="none" strike="noStrike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ixie One"/>
              <a:buChar char="■"/>
              <a:defRPr b="0" i="0" sz="2400" u="none" cap="none" strike="noStrike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ixie One"/>
              <a:buChar char="●"/>
              <a:defRPr b="0" i="0" sz="1800" u="none" cap="none" strike="noStrike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ixie One"/>
              <a:buChar char="○"/>
              <a:defRPr b="0" i="0" sz="1800" u="none" cap="none" strike="noStrike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ixie One"/>
              <a:buChar char="■"/>
              <a:defRPr b="0" i="0" sz="1800" u="none" cap="none" strike="noStrike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ixie One"/>
              <a:buChar char="●"/>
              <a:defRPr b="0" i="0" sz="1800" u="none" cap="none" strike="noStrike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ixie One"/>
              <a:buChar char="○"/>
              <a:defRPr b="0" i="0" sz="1800" u="none" cap="none" strike="noStrike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ixie One"/>
              <a:buChar char="■"/>
              <a:defRPr b="0" i="0" sz="1800" u="none" cap="none" strike="noStrike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8" name="Google Shape;8;p40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jp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"/>
          <p:cNvSpPr txBox="1"/>
          <p:nvPr>
            <p:ph type="ctrTitle"/>
          </p:nvPr>
        </p:nvSpPr>
        <p:spPr>
          <a:xfrm>
            <a:off x="489900" y="628650"/>
            <a:ext cx="8164200" cy="21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A Novel Embedding Architecture and Score Level Fusion Scheme for Occluded Image Acquisition in Ear Biometrics System</a:t>
            </a:r>
            <a:endParaRPr sz="3500"/>
          </a:p>
        </p:txBody>
      </p:sp>
      <p:sp>
        <p:nvSpPr>
          <p:cNvPr id="106" name="Google Shape;106;p1"/>
          <p:cNvSpPr txBox="1"/>
          <p:nvPr/>
        </p:nvSpPr>
        <p:spPr>
          <a:xfrm>
            <a:off x="765300" y="2771850"/>
            <a:ext cx="76134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Presented by: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Archishman Biswas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Authors:</a:t>
            </a:r>
            <a:endParaRPr sz="1800">
              <a:solidFill>
                <a:srgbClr val="D9D9D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Archishman Biswas, Goutham A P, Saket Pateriya, Divyang S. Jadav, Satish Mulleti and Vikram M. Gadre</a:t>
            </a:r>
            <a:endParaRPr sz="1800">
              <a:solidFill>
                <a:srgbClr val="D9D9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Google Shape;107;p1"/>
          <p:cNvSpPr txBox="1"/>
          <p:nvPr/>
        </p:nvSpPr>
        <p:spPr>
          <a:xfrm>
            <a:off x="0" y="49850"/>
            <a:ext cx="5878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National Conference on Communications 2023, IIT Guwahati</a:t>
            </a:r>
            <a:endParaRPr b="1" sz="1500">
              <a:solidFill>
                <a:schemeClr val="lt1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08" name="Google Shape;108;p1"/>
          <p:cNvSpPr txBox="1"/>
          <p:nvPr/>
        </p:nvSpPr>
        <p:spPr>
          <a:xfrm>
            <a:off x="7309200" y="49850"/>
            <a:ext cx="1743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Feb 25, 2023</a:t>
            </a:r>
            <a:endParaRPr b="1" sz="1500">
              <a:solidFill>
                <a:schemeClr val="lt1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09" name="Google Shape;109;p1"/>
          <p:cNvSpPr txBox="1"/>
          <p:nvPr/>
        </p:nvSpPr>
        <p:spPr>
          <a:xfrm>
            <a:off x="91800" y="4659800"/>
            <a:ext cx="8960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Department of Electrical Engineering, Indian Institute of Technology Bombay, India 400076</a:t>
            </a:r>
            <a:endParaRPr b="1" sz="1500">
              <a:solidFill>
                <a:schemeClr val="lt1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083099772a_0_29"/>
          <p:cNvSpPr txBox="1"/>
          <p:nvPr>
            <p:ph type="title"/>
          </p:nvPr>
        </p:nvSpPr>
        <p:spPr>
          <a:xfrm>
            <a:off x="298150" y="500100"/>
            <a:ext cx="42453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Learnable Scattering Wavelet Network </a:t>
            </a:r>
            <a:endParaRPr/>
          </a:p>
        </p:txBody>
      </p:sp>
      <p:sp>
        <p:nvSpPr>
          <p:cNvPr id="178" name="Google Shape;178;g2083099772a_0_29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9" name="Google Shape;179;g2083099772a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150" y="1579950"/>
            <a:ext cx="8839200" cy="1901943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2083099772a_0_29"/>
          <p:cNvSpPr txBox="1"/>
          <p:nvPr/>
        </p:nvSpPr>
        <p:spPr>
          <a:xfrm>
            <a:off x="252550" y="3296300"/>
            <a:ext cx="8930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N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umber of output channels (denoted by </a:t>
            </a: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r>
              <a:rPr b="1" baseline="-25000" lang="en" sz="1800">
                <a:latin typeface="Proxima Nova"/>
                <a:ea typeface="Proxima Nova"/>
                <a:cs typeface="Proxima Nova"/>
                <a:sym typeface="Proxima Nova"/>
              </a:rPr>
              <a:t>mid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) of SWN is given by: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                                                                                            {0</a:t>
            </a:r>
            <a:r>
              <a:rPr baseline="30000" lang="en" sz="1800">
                <a:latin typeface="Proxima Nova"/>
                <a:ea typeface="Proxima Nova"/>
                <a:cs typeface="Proxima Nova"/>
                <a:sym typeface="Proxima Nova"/>
              </a:rPr>
              <a:t>th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layer (low-pass) is omitted}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Then, convolution with 1x1 kernel is carried out to learn the linear combination across the </a:t>
            </a: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r>
              <a:rPr b="1" baseline="-25000" lang="en" sz="1800">
                <a:latin typeface="Proxima Nova"/>
                <a:ea typeface="Proxima Nova"/>
                <a:cs typeface="Proxima Nova"/>
                <a:sym typeface="Proxima Nova"/>
              </a:rPr>
              <a:t>mid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channels and finally get </a:t>
            </a: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r>
              <a:rPr b="1" baseline="-25000" lang="en" sz="1800">
                <a:latin typeface="Proxima Nova"/>
                <a:ea typeface="Proxima Nova"/>
                <a:cs typeface="Proxima Nova"/>
                <a:sym typeface="Proxima Nova"/>
              </a:rPr>
              <a:t>out</a:t>
            </a:r>
            <a:r>
              <a:rPr baseline="-25000" lang="en" sz="18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channels.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1" name="Google Shape;181;g2083099772a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150" y="3816475"/>
            <a:ext cx="5467450" cy="54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083099772a_0_34"/>
          <p:cNvSpPr txBox="1"/>
          <p:nvPr>
            <p:ph type="title"/>
          </p:nvPr>
        </p:nvSpPr>
        <p:spPr>
          <a:xfrm>
            <a:off x="298150" y="500100"/>
            <a:ext cx="42453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Siamese Training Framework</a:t>
            </a:r>
            <a:endParaRPr/>
          </a:p>
        </p:txBody>
      </p:sp>
      <p:sp>
        <p:nvSpPr>
          <p:cNvPr id="187" name="Google Shape;187;g2083099772a_0_34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8" name="Google Shape;188;g2083099772a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150" y="1591275"/>
            <a:ext cx="5111995" cy="355222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2083099772a_0_34"/>
          <p:cNvSpPr txBox="1"/>
          <p:nvPr/>
        </p:nvSpPr>
        <p:spPr>
          <a:xfrm>
            <a:off x="5571900" y="2028338"/>
            <a:ext cx="34197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The siamese training of the network is carried out by providing three images: Anchor(A), Positive(P), and Negative(N) together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The distance D(,) here is taken as the Euclidean distance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083099772a_0_117"/>
          <p:cNvSpPr txBox="1"/>
          <p:nvPr>
            <p:ph type="title"/>
          </p:nvPr>
        </p:nvSpPr>
        <p:spPr>
          <a:xfrm>
            <a:off x="298150" y="500100"/>
            <a:ext cx="42453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Score Level Fusion: E</a:t>
            </a:r>
            <a:r>
              <a:rPr baseline="-25000" lang="en"/>
              <a:t>Right</a:t>
            </a:r>
            <a:r>
              <a:rPr lang="en"/>
              <a:t> and E</a:t>
            </a:r>
            <a:r>
              <a:rPr baseline="-25000" lang="en"/>
              <a:t>Left</a:t>
            </a:r>
            <a:endParaRPr baseline="-25000"/>
          </a:p>
        </p:txBody>
      </p:sp>
      <p:sp>
        <p:nvSpPr>
          <p:cNvPr id="195" name="Google Shape;195;g2083099772a_0_117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" name="Google Shape;196;g2083099772a_0_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2575" y="1108300"/>
            <a:ext cx="4551425" cy="403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2083099772a_0_117"/>
          <p:cNvSpPr txBox="1"/>
          <p:nvPr/>
        </p:nvSpPr>
        <p:spPr>
          <a:xfrm>
            <a:off x="532450" y="1750375"/>
            <a:ext cx="38964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For fusing information from both the right side and left side of the image, we use a score level fusion scheme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Hence, we only need a trained left embedding network and a trained right embedding network, no separate training for the fused decision is required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083099772a_0_45"/>
          <p:cNvSpPr txBox="1"/>
          <p:nvPr>
            <p:ph type="ctrTitle"/>
          </p:nvPr>
        </p:nvSpPr>
        <p:spPr>
          <a:xfrm>
            <a:off x="4093175" y="956950"/>
            <a:ext cx="4505700" cy="291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Evaluation</a:t>
            </a:r>
            <a:r>
              <a:rPr lang="en"/>
              <a:t> Metrics for Biometrics System</a:t>
            </a:r>
            <a:endParaRPr/>
          </a:p>
        </p:txBody>
      </p:sp>
      <p:sp>
        <p:nvSpPr>
          <p:cNvPr id="203" name="Google Shape;203;g2083099772a_0_45"/>
          <p:cNvSpPr txBox="1"/>
          <p:nvPr/>
        </p:nvSpPr>
        <p:spPr>
          <a:xfrm>
            <a:off x="0" y="503350"/>
            <a:ext cx="3471300" cy="38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0"/>
              <a:buFont typeface="Arial"/>
              <a:buNone/>
            </a:pPr>
            <a:r>
              <a:rPr lang="en" sz="200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b="0" i="0" sz="20000" u="none" cap="none" strike="noStrike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04" name="Google Shape;204;g2083099772a_0_45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083099772a_0_51"/>
          <p:cNvSpPr txBox="1"/>
          <p:nvPr>
            <p:ph type="title"/>
          </p:nvPr>
        </p:nvSpPr>
        <p:spPr>
          <a:xfrm>
            <a:off x="298150" y="500100"/>
            <a:ext cx="42453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For Verification Problem</a:t>
            </a:r>
            <a:endParaRPr/>
          </a:p>
        </p:txBody>
      </p:sp>
      <p:sp>
        <p:nvSpPr>
          <p:cNvPr id="210" name="Google Shape;210;g2083099772a_0_51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1" name="Google Shape;211;g2083099772a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150" y="1712500"/>
            <a:ext cx="8839204" cy="1299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2083099772a_0_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575" y="3463846"/>
            <a:ext cx="8646354" cy="1502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083099772a_0_56"/>
          <p:cNvSpPr txBox="1"/>
          <p:nvPr>
            <p:ph type="title"/>
          </p:nvPr>
        </p:nvSpPr>
        <p:spPr>
          <a:xfrm>
            <a:off x="298150" y="500100"/>
            <a:ext cx="42453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For Identification Problem</a:t>
            </a:r>
            <a:endParaRPr/>
          </a:p>
        </p:txBody>
      </p:sp>
      <p:sp>
        <p:nvSpPr>
          <p:cNvPr id="218" name="Google Shape;218;g2083099772a_0_56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g2083099772a_0_56"/>
          <p:cNvSpPr txBox="1"/>
          <p:nvPr/>
        </p:nvSpPr>
        <p:spPr>
          <a:xfrm>
            <a:off x="298150" y="1625750"/>
            <a:ext cx="86799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In identification mode the system </a:t>
            </a: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returns ranking for the query image, </a:t>
            </a:r>
            <a:r>
              <a:rPr i="1" lang="en" sz="2000">
                <a:latin typeface="Proxima Nova"/>
                <a:ea typeface="Proxima Nova"/>
                <a:cs typeface="Proxima Nova"/>
                <a:sym typeface="Proxima Nova"/>
              </a:rPr>
              <a:t>I</a:t>
            </a:r>
            <a:r>
              <a:rPr baseline="-25000" i="1" lang="en" sz="2000">
                <a:latin typeface="Proxima Nova"/>
                <a:ea typeface="Proxima Nova"/>
                <a:cs typeface="Proxima Nova"/>
                <a:sym typeface="Proxima Nova"/>
              </a:rPr>
              <a:t>Query</a:t>
            </a:r>
            <a:r>
              <a:rPr i="1" lang="en" sz="12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of a person </a:t>
            </a:r>
            <a:r>
              <a:rPr i="1" lang="en" sz="2000"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baseline="-25000" i="1" lang="en" sz="2000">
                <a:latin typeface="Proxima Nova"/>
                <a:ea typeface="Proxima Nova"/>
                <a:cs typeface="Proxima Nova"/>
                <a:sym typeface="Proxima Nova"/>
              </a:rPr>
              <a:t>i</a:t>
            </a: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. The system is working correctly in Rank-R sense if: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latin typeface="Proxima Nova"/>
                <a:ea typeface="Proxima Nova"/>
                <a:cs typeface="Proxima Nova"/>
                <a:sym typeface="Proxima Nova"/>
              </a:rPr>
              <a:t>                         </a:t>
            </a:r>
            <a:r>
              <a:rPr b="1" i="1" lang="en" sz="2000">
                <a:latin typeface="Proxima Nova"/>
                <a:ea typeface="Proxima Nova"/>
                <a:cs typeface="Proxima Nova"/>
                <a:sym typeface="Proxima Nova"/>
              </a:rPr>
              <a:t>  r</a:t>
            </a:r>
            <a:r>
              <a:rPr b="1" baseline="-25000" i="1" lang="en" sz="2000">
                <a:latin typeface="Proxima Nova"/>
                <a:ea typeface="Proxima Nova"/>
                <a:cs typeface="Proxima Nova"/>
                <a:sym typeface="Proxima Nova"/>
              </a:rPr>
              <a:t>i</a:t>
            </a:r>
            <a:r>
              <a:rPr b="1" i="1" lang="en" sz="2000">
                <a:latin typeface="Proxima Nova"/>
                <a:ea typeface="Proxima Nova"/>
                <a:cs typeface="Proxima Nova"/>
                <a:sym typeface="Proxima Nova"/>
              </a:rPr>
              <a:t> ≤ R</a:t>
            </a:r>
            <a:r>
              <a:rPr b="1" lang="en" sz="2000">
                <a:latin typeface="Proxima Nova"/>
                <a:ea typeface="Proxima Nova"/>
                <a:cs typeface="Proxima Nova"/>
                <a:sym typeface="Proxima Nova"/>
              </a:rPr>
              <a:t>, for query image of </a:t>
            </a:r>
            <a:r>
              <a:rPr b="1" i="1" lang="en" sz="2000">
                <a:latin typeface="Proxima Nova"/>
                <a:ea typeface="Proxima Nova"/>
                <a:cs typeface="Proxima Nova"/>
                <a:sym typeface="Proxima Nova"/>
              </a:rPr>
              <a:t>i</a:t>
            </a:r>
            <a:r>
              <a:rPr b="1" baseline="30000" i="1" lang="en" sz="2000">
                <a:latin typeface="Proxima Nova"/>
                <a:ea typeface="Proxima Nova"/>
                <a:cs typeface="Proxima Nova"/>
                <a:sym typeface="Proxima Nova"/>
              </a:rPr>
              <a:t>th</a:t>
            </a:r>
            <a:r>
              <a:rPr b="1" lang="en" sz="2000">
                <a:latin typeface="Proxima Nova"/>
                <a:ea typeface="Proxima Nova"/>
                <a:cs typeface="Proxima Nova"/>
                <a:sym typeface="Proxima Nova"/>
              </a:rPr>
              <a:t> person. </a:t>
            </a:r>
            <a:endParaRPr b="1"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Using above results the plot of Rank-R Accuracy </a:t>
            </a: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versus Rank-R</a:t>
            </a: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 called Cumulative Match Curve (</a:t>
            </a:r>
            <a:r>
              <a:rPr b="1" i="1" lang="en" sz="2000">
                <a:latin typeface="Proxima Nova"/>
                <a:ea typeface="Proxima Nova"/>
                <a:cs typeface="Proxima Nova"/>
                <a:sym typeface="Proxima Nova"/>
              </a:rPr>
              <a:t>CMC</a:t>
            </a: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). 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0" name="Google Shape;220;g2083099772a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500" y="3200700"/>
            <a:ext cx="8307000" cy="62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083099772a_0_81"/>
          <p:cNvSpPr txBox="1"/>
          <p:nvPr>
            <p:ph type="ctrTitle"/>
          </p:nvPr>
        </p:nvSpPr>
        <p:spPr>
          <a:xfrm>
            <a:off x="3909475" y="1712100"/>
            <a:ext cx="4505700" cy="171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Experimental Results</a:t>
            </a:r>
            <a:endParaRPr/>
          </a:p>
        </p:txBody>
      </p:sp>
      <p:sp>
        <p:nvSpPr>
          <p:cNvPr id="226" name="Google Shape;226;g2083099772a_0_81"/>
          <p:cNvSpPr txBox="1"/>
          <p:nvPr/>
        </p:nvSpPr>
        <p:spPr>
          <a:xfrm>
            <a:off x="0" y="503350"/>
            <a:ext cx="3471300" cy="38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0"/>
              <a:buFont typeface="Arial"/>
              <a:buNone/>
            </a:pPr>
            <a:r>
              <a:rPr lang="en" sz="200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b="0" i="0" sz="20000" u="none" cap="none" strike="noStrike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7" name="Google Shape;227;g2083099772a_0_81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083099772a_0_61"/>
          <p:cNvSpPr txBox="1"/>
          <p:nvPr>
            <p:ph type="title"/>
          </p:nvPr>
        </p:nvSpPr>
        <p:spPr>
          <a:xfrm>
            <a:off x="298150" y="500100"/>
            <a:ext cx="42453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Set Hyperparameters and Type of Experimental Settings</a:t>
            </a:r>
            <a:endParaRPr/>
          </a:p>
        </p:txBody>
      </p:sp>
      <p:sp>
        <p:nvSpPr>
          <p:cNvPr id="233" name="Google Shape;233;g2083099772a_0_61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" name="Google Shape;234;g2083099772a_0_61"/>
          <p:cNvSpPr txBox="1"/>
          <p:nvPr/>
        </p:nvSpPr>
        <p:spPr>
          <a:xfrm>
            <a:off x="298150" y="1528800"/>
            <a:ext cx="88458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SzPts val="1900"/>
              <a:buFont typeface="Proxima Nova"/>
              <a:buChar char="❏"/>
            </a:pPr>
            <a:r>
              <a:rPr lang="en" sz="1900">
                <a:latin typeface="Proxima Nova"/>
                <a:ea typeface="Proxima Nova"/>
                <a:cs typeface="Proxima Nova"/>
                <a:sym typeface="Proxima Nova"/>
              </a:rPr>
              <a:t>Train the embedding network with margin = 1 using Adam optimizer in Keras library with learning rate of 1e-4 and β parameters set to default.</a:t>
            </a:r>
            <a:endParaRPr sz="1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SzPts val="1900"/>
              <a:buFont typeface="Proxima Nova"/>
              <a:buChar char="❏"/>
            </a:pPr>
            <a:r>
              <a:rPr lang="en" sz="1900">
                <a:latin typeface="Proxima Nova"/>
                <a:ea typeface="Proxima Nova"/>
                <a:cs typeface="Proxima Nova"/>
                <a:sym typeface="Proxima Nova"/>
              </a:rPr>
              <a:t>Run the training for 20 epochs with a batch size of 100. Embedding network for each of the ear side is trained for 5 independent trials.</a:t>
            </a:r>
            <a:endParaRPr sz="1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SzPts val="1900"/>
              <a:buFont typeface="Proxima Nova"/>
              <a:buChar char="❏"/>
            </a:pPr>
            <a:r>
              <a:rPr lang="en" sz="1900">
                <a:latin typeface="Proxima Nova"/>
                <a:ea typeface="Proxima Nova"/>
                <a:cs typeface="Proxima Nova"/>
                <a:sym typeface="Proxima Nova"/>
              </a:rPr>
              <a:t>The AUPR, EER and Rank-1 metrics are reported with mean and SD across the 5 trials in the paper for different experimental settings</a:t>
            </a:r>
            <a:endParaRPr sz="1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SzPts val="1900"/>
              <a:buFont typeface="Proxima Nova"/>
              <a:buChar char="❏"/>
            </a:pPr>
            <a:r>
              <a:rPr lang="en" sz="1900">
                <a:latin typeface="Proxima Nova"/>
                <a:ea typeface="Proxima Nova"/>
                <a:cs typeface="Proxima Nova"/>
                <a:sym typeface="Proxima Nova"/>
              </a:rPr>
              <a:t>Experimental settings: “Closed” and “Open” sets; “Clean” and “Occluded” image </a:t>
            </a:r>
            <a:r>
              <a:rPr lang="en" sz="1900">
                <a:latin typeface="Proxima Nova"/>
                <a:ea typeface="Proxima Nova"/>
                <a:cs typeface="Proxima Nova"/>
                <a:sym typeface="Proxima Nova"/>
              </a:rPr>
              <a:t>acquisition</a:t>
            </a:r>
            <a:r>
              <a:rPr lang="en" sz="1900">
                <a:latin typeface="Proxima Nova"/>
                <a:ea typeface="Proxima Nova"/>
                <a:cs typeface="Proxima Nova"/>
                <a:sym typeface="Proxima Nova"/>
              </a:rPr>
              <a:t>; “Clean” and “Augmented” training of model; 3 different embedding network: no parallel paths, L = 4, L = 8   </a:t>
            </a:r>
            <a:endParaRPr sz="19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083099772a_0_66"/>
          <p:cNvSpPr txBox="1"/>
          <p:nvPr>
            <p:ph type="title"/>
          </p:nvPr>
        </p:nvSpPr>
        <p:spPr>
          <a:xfrm>
            <a:off x="298150" y="500100"/>
            <a:ext cx="42453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Visualizing the Extracted Features (Right Embeddings)</a:t>
            </a:r>
            <a:endParaRPr/>
          </a:p>
        </p:txBody>
      </p:sp>
      <p:sp>
        <p:nvSpPr>
          <p:cNvPr id="240" name="Google Shape;240;g2083099772a_0_66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1" name="Google Shape;241;g2083099772a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5826" y="1528800"/>
            <a:ext cx="6298173" cy="36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2083099772a_0_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150" y="2196424"/>
            <a:ext cx="2694249" cy="227945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2083099772a_0_66"/>
          <p:cNvSpPr txBox="1"/>
          <p:nvPr/>
        </p:nvSpPr>
        <p:spPr>
          <a:xfrm>
            <a:off x="4329125" y="82700"/>
            <a:ext cx="4750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The figure shows the extracted features (2D projection of 128D vector) from </a:t>
            </a: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10 person’s right ear images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. Train: Larger dots, Test: Smaller dots. 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083099772a_0_71"/>
          <p:cNvSpPr txBox="1"/>
          <p:nvPr>
            <p:ph type="title"/>
          </p:nvPr>
        </p:nvSpPr>
        <p:spPr>
          <a:xfrm>
            <a:off x="298150" y="500100"/>
            <a:ext cx="42453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Visualizing the Extracted Features (Left Embeddings)</a:t>
            </a:r>
            <a:endParaRPr/>
          </a:p>
        </p:txBody>
      </p:sp>
      <p:sp>
        <p:nvSpPr>
          <p:cNvPr id="249" name="Google Shape;249;g2083099772a_0_71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0" name="Google Shape;250;g2083099772a_0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2899" y="1528800"/>
            <a:ext cx="6391102" cy="36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2083099772a_0_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150" y="2152016"/>
            <a:ext cx="2514615" cy="2368167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2083099772a_0_71"/>
          <p:cNvSpPr txBox="1"/>
          <p:nvPr/>
        </p:nvSpPr>
        <p:spPr>
          <a:xfrm>
            <a:off x="4328975" y="79975"/>
            <a:ext cx="4707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The figure shows the extracted features (2D projection of 128D vector) from </a:t>
            </a: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10 person’s left ear images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. Train: Larger dots, Test: Smaller dots. 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 txBox="1"/>
          <p:nvPr>
            <p:ph type="ctrTitle"/>
          </p:nvPr>
        </p:nvSpPr>
        <p:spPr>
          <a:xfrm>
            <a:off x="4093175" y="1183150"/>
            <a:ext cx="4505700" cy="245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Introduction to Ear Biometrics</a:t>
            </a:r>
            <a:endParaRPr/>
          </a:p>
        </p:txBody>
      </p:sp>
      <p:sp>
        <p:nvSpPr>
          <p:cNvPr id="115" name="Google Shape;115;p4"/>
          <p:cNvSpPr txBox="1"/>
          <p:nvPr/>
        </p:nvSpPr>
        <p:spPr>
          <a:xfrm>
            <a:off x="0" y="503350"/>
            <a:ext cx="3471300" cy="38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0"/>
              <a:buFont typeface="Arial"/>
              <a:buNone/>
            </a:pPr>
            <a:r>
              <a:rPr b="0" i="0" lang="en" sz="20000" u="none" cap="none" strike="noStrik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b="0" i="0" sz="20000" u="none" cap="none" strike="noStrike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16" name="Google Shape;116;p4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83099772a_0_76"/>
          <p:cNvSpPr txBox="1"/>
          <p:nvPr>
            <p:ph type="title"/>
          </p:nvPr>
        </p:nvSpPr>
        <p:spPr>
          <a:xfrm>
            <a:off x="298150" y="500100"/>
            <a:ext cx="42453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Comparing Results for L = 4 and No Parallel Paths (No Data Augmentation)</a:t>
            </a:r>
            <a:endParaRPr/>
          </a:p>
        </p:txBody>
      </p:sp>
      <p:sp>
        <p:nvSpPr>
          <p:cNvPr id="258" name="Google Shape;258;g2083099772a_0_76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9" name="Google Shape;259;g2083099772a_0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325" y="1649863"/>
            <a:ext cx="4448447" cy="144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2083099772a_0_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5710" y="1659725"/>
            <a:ext cx="4448439" cy="144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2083099772a_0_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838" y="3378339"/>
            <a:ext cx="4448451" cy="144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2083099772a_0_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3975" y="3400325"/>
            <a:ext cx="4312799" cy="13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2083099772a_0_76"/>
          <p:cNvSpPr txBox="1"/>
          <p:nvPr/>
        </p:nvSpPr>
        <p:spPr>
          <a:xfrm>
            <a:off x="1639300" y="4781300"/>
            <a:ext cx="156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Test Data is Clean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4" name="Google Shape;264;g2083099772a_0_76"/>
          <p:cNvSpPr txBox="1"/>
          <p:nvPr/>
        </p:nvSpPr>
        <p:spPr>
          <a:xfrm>
            <a:off x="5768275" y="4781300"/>
            <a:ext cx="234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Test Data is Occluded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5" name="Google Shape;265;g2083099772a_0_76"/>
          <p:cNvSpPr txBox="1"/>
          <p:nvPr/>
        </p:nvSpPr>
        <p:spPr>
          <a:xfrm>
            <a:off x="4858525" y="500100"/>
            <a:ext cx="416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Top Row: For no parallel Paths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" name="Google Shape;266;g2083099772a_0_76"/>
          <p:cNvSpPr txBox="1"/>
          <p:nvPr/>
        </p:nvSpPr>
        <p:spPr>
          <a:xfrm>
            <a:off x="4858525" y="1019900"/>
            <a:ext cx="416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Bottom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Row: With L = 4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0c49b5dcb6_1_21"/>
          <p:cNvSpPr txBox="1"/>
          <p:nvPr>
            <p:ph type="title"/>
          </p:nvPr>
        </p:nvSpPr>
        <p:spPr>
          <a:xfrm>
            <a:off x="298150" y="500100"/>
            <a:ext cx="42453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Comparing Results for L = 4 and No Parallel Paths (With  Data Augmentation)</a:t>
            </a:r>
            <a:endParaRPr/>
          </a:p>
        </p:txBody>
      </p:sp>
      <p:sp>
        <p:nvSpPr>
          <p:cNvPr id="272" name="Google Shape;272;g20c49b5dcb6_1_21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3" name="Google Shape;273;g20c49b5dcb6_1_21"/>
          <p:cNvSpPr txBox="1"/>
          <p:nvPr/>
        </p:nvSpPr>
        <p:spPr>
          <a:xfrm>
            <a:off x="1639300" y="4781300"/>
            <a:ext cx="156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Test Data is Clean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4" name="Google Shape;274;g20c49b5dcb6_1_21"/>
          <p:cNvSpPr txBox="1"/>
          <p:nvPr/>
        </p:nvSpPr>
        <p:spPr>
          <a:xfrm>
            <a:off x="5768275" y="4781300"/>
            <a:ext cx="234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Test Data is Occluded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" name="Google Shape;275;g20c49b5dcb6_1_21"/>
          <p:cNvSpPr txBox="1"/>
          <p:nvPr/>
        </p:nvSpPr>
        <p:spPr>
          <a:xfrm>
            <a:off x="4858525" y="500100"/>
            <a:ext cx="416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Top Row: For no parallel Paths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6" name="Google Shape;276;g20c49b5dcb6_1_21"/>
          <p:cNvSpPr txBox="1"/>
          <p:nvPr/>
        </p:nvSpPr>
        <p:spPr>
          <a:xfrm>
            <a:off x="4858525" y="1019900"/>
            <a:ext cx="416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Bottom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Row: With L = 4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7" name="Google Shape;277;g20c49b5dcb6_1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850" y="1698488"/>
            <a:ext cx="4448451" cy="1441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20c49b5dcb6_1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3975" y="1742413"/>
            <a:ext cx="4312799" cy="13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20c49b5dcb6_1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150" y="3258951"/>
            <a:ext cx="4448338" cy="144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20c49b5dcb6_1_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1025" y="3324725"/>
            <a:ext cx="4312799" cy="1397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b61f44d9e3_2_36"/>
          <p:cNvSpPr txBox="1"/>
          <p:nvPr>
            <p:ph type="title"/>
          </p:nvPr>
        </p:nvSpPr>
        <p:spPr>
          <a:xfrm>
            <a:off x="298150" y="500100"/>
            <a:ext cx="42453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Numerical Results </a:t>
            </a:r>
            <a:endParaRPr/>
          </a:p>
        </p:txBody>
      </p:sp>
      <p:sp>
        <p:nvSpPr>
          <p:cNvPr id="286" name="Google Shape;286;g1b61f44d9e3_2_36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87" name="Google Shape;287;g1b61f44d9e3_2_36"/>
          <p:cNvGraphicFramePr/>
          <p:nvPr/>
        </p:nvGraphicFramePr>
        <p:xfrm>
          <a:off x="298100" y="18939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{131BCD04-5104-44AE-BD66-B21A3C19876C}</a:tableStyleId>
              </a:tblPr>
              <a:tblGrid>
                <a:gridCol w="1219675"/>
                <a:gridCol w="1254575"/>
                <a:gridCol w="1184800"/>
                <a:gridCol w="1301200"/>
                <a:gridCol w="1318375"/>
                <a:gridCol w="1231275"/>
                <a:gridCol w="1336025"/>
              </a:tblGrid>
              <a:tr h="559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endParaRPr sz="1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Clean Training</a:t>
                      </a:r>
                      <a:endParaRPr b="1" sz="2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Augmented Training</a:t>
                      </a:r>
                      <a:endParaRPr b="1" sz="2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</a:tr>
              <a:tr h="45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endParaRPr sz="1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0000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AUPR</a:t>
                      </a:r>
                      <a:endParaRPr b="1" sz="1500">
                        <a:solidFill>
                          <a:srgbClr val="0000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0000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EER</a:t>
                      </a:r>
                      <a:endParaRPr b="1" sz="1500">
                        <a:solidFill>
                          <a:srgbClr val="0000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0000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Rank-1 Acc.</a:t>
                      </a:r>
                      <a:endParaRPr b="1" sz="1500">
                        <a:solidFill>
                          <a:srgbClr val="0000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0000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AUPR</a:t>
                      </a:r>
                      <a:endParaRPr b="1" sz="1500">
                        <a:solidFill>
                          <a:srgbClr val="0000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0000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EER</a:t>
                      </a:r>
                      <a:endParaRPr b="1" sz="1500">
                        <a:solidFill>
                          <a:srgbClr val="0000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0000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Rank-1 Acc.</a:t>
                      </a:r>
                      <a:endParaRPr b="1" sz="1500">
                        <a:solidFill>
                          <a:srgbClr val="0000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699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0000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 Parallel</a:t>
                      </a:r>
                      <a:endParaRPr b="1" sz="1500">
                        <a:solidFill>
                          <a:srgbClr val="0000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94.23, 0.69</a:t>
                      </a:r>
                      <a:endParaRPr b="1" sz="1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3.53, 0.34</a:t>
                      </a:r>
                      <a:endParaRPr b="1" sz="1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98.8, 0.40</a:t>
                      </a:r>
                      <a:endParaRPr b="1" sz="1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76.88, 3.19</a:t>
                      </a:r>
                      <a:endParaRPr sz="1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8.64, 1.17</a:t>
                      </a:r>
                      <a:endParaRPr sz="1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97.20, 1.16</a:t>
                      </a:r>
                      <a:endParaRPr sz="1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699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0000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Parallel </a:t>
                      </a:r>
                      <a:br>
                        <a:rPr b="1" lang="en" sz="1500">
                          <a:solidFill>
                            <a:srgbClr val="0000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</a:br>
                      <a:r>
                        <a:rPr b="1" lang="en" sz="1500">
                          <a:solidFill>
                            <a:srgbClr val="0000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 = 4</a:t>
                      </a:r>
                      <a:endParaRPr b="1" sz="1500">
                        <a:solidFill>
                          <a:srgbClr val="0000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93.94, 1.35</a:t>
                      </a:r>
                      <a:endParaRPr sz="1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3.47, 0.65</a:t>
                      </a:r>
                      <a:endParaRPr sz="1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98.20, 1.16</a:t>
                      </a:r>
                      <a:endParaRPr sz="1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93.58, 1.28</a:t>
                      </a:r>
                      <a:endParaRPr sz="1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3.62, 0.63</a:t>
                      </a:r>
                      <a:endParaRPr sz="1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99.40, 0.49</a:t>
                      </a:r>
                      <a:endParaRPr b="1" sz="1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699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0000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Parallel </a:t>
                      </a:r>
                      <a:br>
                        <a:rPr b="1" lang="en" sz="1500">
                          <a:solidFill>
                            <a:srgbClr val="0000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</a:br>
                      <a:r>
                        <a:rPr b="1" lang="en" sz="1500">
                          <a:solidFill>
                            <a:srgbClr val="0000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 = 8</a:t>
                      </a:r>
                      <a:endParaRPr b="1" sz="1500">
                        <a:solidFill>
                          <a:srgbClr val="0000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93.50, 1.34</a:t>
                      </a:r>
                      <a:endParaRPr sz="1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3.70, 0.51</a:t>
                      </a:r>
                      <a:endParaRPr sz="1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97.60, 1.02</a:t>
                      </a:r>
                      <a:endParaRPr sz="1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95.05, 0.82</a:t>
                      </a:r>
                      <a:endParaRPr b="1" sz="1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3.08, 0.76</a:t>
                      </a:r>
                      <a:endParaRPr b="1" sz="1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98.60, 0.80</a:t>
                      </a:r>
                      <a:endParaRPr sz="1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88" name="Google Shape;288;g1b61f44d9e3_2_36"/>
          <p:cNvSpPr txBox="1"/>
          <p:nvPr/>
        </p:nvSpPr>
        <p:spPr>
          <a:xfrm>
            <a:off x="4833375" y="1036200"/>
            <a:ext cx="3661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Open Sans"/>
                <a:ea typeface="Open Sans"/>
                <a:cs typeface="Open Sans"/>
                <a:sym typeface="Open Sans"/>
              </a:rPr>
              <a:t>Test set with no occlusions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b61f44d9e3_4_9"/>
          <p:cNvSpPr txBox="1"/>
          <p:nvPr>
            <p:ph type="title"/>
          </p:nvPr>
        </p:nvSpPr>
        <p:spPr>
          <a:xfrm>
            <a:off x="298150" y="500100"/>
            <a:ext cx="42453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Numerical Results </a:t>
            </a:r>
            <a:endParaRPr/>
          </a:p>
        </p:txBody>
      </p:sp>
      <p:sp>
        <p:nvSpPr>
          <p:cNvPr id="294" name="Google Shape;294;g1b61f44d9e3_4_9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95" name="Google Shape;295;g1b61f44d9e3_4_9"/>
          <p:cNvGraphicFramePr/>
          <p:nvPr/>
        </p:nvGraphicFramePr>
        <p:xfrm>
          <a:off x="298100" y="18939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{131BCD04-5104-44AE-BD66-B21A3C19876C}</a:tableStyleId>
              </a:tblPr>
              <a:tblGrid>
                <a:gridCol w="1207225"/>
                <a:gridCol w="1272400"/>
                <a:gridCol w="1142050"/>
                <a:gridCol w="1287900"/>
                <a:gridCol w="1304900"/>
                <a:gridCol w="1218700"/>
                <a:gridCol w="1322375"/>
              </a:tblGrid>
              <a:tr h="554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endParaRPr sz="1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Clean Training</a:t>
                      </a:r>
                      <a:endParaRPr b="1" sz="2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Augmented Training</a:t>
                      </a:r>
                      <a:endParaRPr b="1" sz="2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</a:tr>
              <a:tr h="45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endParaRPr sz="1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0000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AUPR</a:t>
                      </a:r>
                      <a:endParaRPr b="1" sz="1500">
                        <a:solidFill>
                          <a:srgbClr val="0000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0000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EER</a:t>
                      </a:r>
                      <a:endParaRPr b="1" sz="1500">
                        <a:solidFill>
                          <a:srgbClr val="0000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0000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Rank-1 Acc.</a:t>
                      </a:r>
                      <a:endParaRPr b="1" sz="1500">
                        <a:solidFill>
                          <a:srgbClr val="0000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0000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AUPR</a:t>
                      </a:r>
                      <a:endParaRPr b="1" sz="1500">
                        <a:solidFill>
                          <a:srgbClr val="0000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0000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EER</a:t>
                      </a:r>
                      <a:endParaRPr b="1" sz="1500">
                        <a:solidFill>
                          <a:srgbClr val="0000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0000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Rank-1 Acc.</a:t>
                      </a:r>
                      <a:endParaRPr b="1" sz="1500">
                        <a:solidFill>
                          <a:srgbClr val="0000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692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0000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 Parallel</a:t>
                      </a:r>
                      <a:endParaRPr b="1" sz="1500">
                        <a:solidFill>
                          <a:srgbClr val="0000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89.73, 1.24</a:t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5.09, 0.37</a:t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98.80, 0.40</a:t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72.67, 2.42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9.56, 1.11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95.40, 1.50 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692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0000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Parallel </a:t>
                      </a:r>
                      <a:br>
                        <a:rPr b="1" lang="en" sz="1500">
                          <a:solidFill>
                            <a:srgbClr val="0000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</a:br>
                      <a:r>
                        <a:rPr b="1" lang="en" sz="1500">
                          <a:solidFill>
                            <a:srgbClr val="0000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 = 4</a:t>
                      </a:r>
                      <a:endParaRPr b="1" sz="1500">
                        <a:solidFill>
                          <a:srgbClr val="0000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69.34, </a:t>
                      </a:r>
                      <a:r>
                        <a:rPr lang="en" sz="1500"/>
                        <a:t>1</a:t>
                      </a:r>
                      <a:r>
                        <a:rPr lang="en" sz="1500"/>
                        <a:t>4.33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13.59, 8.35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96.4, 1.35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92.38, 1.54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4.24, 0.76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99.00, 0.63</a:t>
                      </a:r>
                      <a:endParaRPr b="1" sz="1500"/>
                    </a:p>
                  </a:txBody>
                  <a:tcPr marT="91425" marB="91425" marR="91425" marL="91425"/>
                </a:tc>
              </a:tr>
              <a:tr h="692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0000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Parallel </a:t>
                      </a:r>
                      <a:br>
                        <a:rPr b="1" lang="en" sz="1500">
                          <a:solidFill>
                            <a:srgbClr val="0000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</a:br>
                      <a:r>
                        <a:rPr b="1" lang="en" sz="1500">
                          <a:solidFill>
                            <a:srgbClr val="0000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 = 8</a:t>
                      </a:r>
                      <a:endParaRPr b="1" sz="1500">
                        <a:solidFill>
                          <a:srgbClr val="0000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84.79, 3.94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5.85, 1.42 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97.20, 1.17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94.01, 0.89</a:t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3.54, 0.74</a:t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98.00, 0.89</a:t>
                      </a:r>
                      <a:endParaRPr sz="15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96" name="Google Shape;296;g1b61f44d9e3_4_9"/>
          <p:cNvSpPr txBox="1"/>
          <p:nvPr/>
        </p:nvSpPr>
        <p:spPr>
          <a:xfrm>
            <a:off x="4833375" y="1036200"/>
            <a:ext cx="3661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Open Sans"/>
                <a:ea typeface="Open Sans"/>
                <a:cs typeface="Open Sans"/>
                <a:sym typeface="Open Sans"/>
              </a:rPr>
              <a:t>Test set with occlusions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083099772a_0_132"/>
          <p:cNvSpPr txBox="1"/>
          <p:nvPr>
            <p:ph type="title"/>
          </p:nvPr>
        </p:nvSpPr>
        <p:spPr>
          <a:xfrm>
            <a:off x="298150" y="500100"/>
            <a:ext cx="42453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02" name="Google Shape;302;g2083099772a_0_132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3" name="Google Shape;303;g2083099772a_0_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150" y="1726450"/>
            <a:ext cx="8839199" cy="1241544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2083099772a_0_132"/>
          <p:cNvSpPr txBox="1"/>
          <p:nvPr/>
        </p:nvSpPr>
        <p:spPr>
          <a:xfrm>
            <a:off x="4900600" y="506550"/>
            <a:ext cx="4143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Size of embedding networks used and the corresponding average training time required per step for a batch-size of 100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5" name="Google Shape;305;g2083099772a_0_132"/>
          <p:cNvSpPr txBox="1"/>
          <p:nvPr/>
        </p:nvSpPr>
        <p:spPr>
          <a:xfrm>
            <a:off x="725950" y="3012550"/>
            <a:ext cx="7983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There is very low increment in the number of trainable parameters as the learnable SWN blocks adds very little amount to the number of parameters.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The training time increases for parallel paths as backpropagation has to pass through multiple paths. 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083099772a_0_87"/>
          <p:cNvSpPr txBox="1"/>
          <p:nvPr>
            <p:ph type="ctrTitle"/>
          </p:nvPr>
        </p:nvSpPr>
        <p:spPr>
          <a:xfrm>
            <a:off x="3848250" y="2129700"/>
            <a:ext cx="4505700" cy="88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Future Scope </a:t>
            </a:r>
            <a:endParaRPr/>
          </a:p>
        </p:txBody>
      </p:sp>
      <p:sp>
        <p:nvSpPr>
          <p:cNvPr id="311" name="Google Shape;311;g2083099772a_0_87"/>
          <p:cNvSpPr txBox="1"/>
          <p:nvPr/>
        </p:nvSpPr>
        <p:spPr>
          <a:xfrm>
            <a:off x="0" y="503350"/>
            <a:ext cx="3471300" cy="38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0"/>
              <a:buFont typeface="Arial"/>
              <a:buNone/>
            </a:pPr>
            <a:r>
              <a:rPr lang="en" sz="200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5</a:t>
            </a:r>
            <a:endParaRPr b="0" i="0" sz="20000" u="none" cap="none" strike="noStrike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12" name="Google Shape;312;g2083099772a_0_87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83099772a_0_93"/>
          <p:cNvSpPr txBox="1"/>
          <p:nvPr>
            <p:ph type="title"/>
          </p:nvPr>
        </p:nvSpPr>
        <p:spPr>
          <a:xfrm>
            <a:off x="298150" y="500100"/>
            <a:ext cx="42453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Conclusion and Future Scope</a:t>
            </a:r>
            <a:endParaRPr/>
          </a:p>
        </p:txBody>
      </p:sp>
      <p:sp>
        <p:nvSpPr>
          <p:cNvPr id="318" name="Google Shape;318;g2083099772a_0_93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9" name="Google Shape;319;g2083099772a_0_93"/>
          <p:cNvSpPr txBox="1"/>
          <p:nvPr/>
        </p:nvSpPr>
        <p:spPr>
          <a:xfrm>
            <a:off x="298150" y="1603550"/>
            <a:ext cx="86799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The results show an </a:t>
            </a:r>
            <a:r>
              <a:rPr b="1" lang="en" sz="2000">
                <a:latin typeface="Proxima Nova"/>
                <a:ea typeface="Proxima Nova"/>
                <a:cs typeface="Proxima Nova"/>
                <a:sym typeface="Proxima Nova"/>
              </a:rPr>
              <a:t>agility of a system to recognize occluded and non-occluded images using a common framework</a:t>
            </a: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. We believe that it will perform equally with other biometric modalities. 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The score-level fusion technique used in the research can also be used for </a:t>
            </a:r>
            <a:r>
              <a:rPr b="1" lang="en" sz="2000">
                <a:latin typeface="Proxima Nova"/>
                <a:ea typeface="Proxima Nova"/>
                <a:cs typeface="Proxima Nova"/>
                <a:sym typeface="Proxima Nova"/>
              </a:rPr>
              <a:t>multimodal biometric recognition systems</a:t>
            </a: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.  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As a part of future work, we will explore the </a:t>
            </a:r>
            <a:r>
              <a:rPr b="1" lang="en" sz="2000">
                <a:latin typeface="Proxima Nova"/>
                <a:ea typeface="Proxima Nova"/>
                <a:cs typeface="Proxima Nova"/>
                <a:sym typeface="Proxima Nova"/>
              </a:rPr>
              <a:t>utility of other types of wavelets</a:t>
            </a: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 and </a:t>
            </a:r>
            <a:r>
              <a:rPr b="1" lang="en" sz="2000">
                <a:latin typeface="Proxima Nova"/>
                <a:ea typeface="Proxima Nova"/>
                <a:cs typeface="Proxima Nova"/>
                <a:sym typeface="Proxima Nova"/>
              </a:rPr>
              <a:t>advanced information fusion</a:t>
            </a: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 methods.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b61f44d9e3_0_0"/>
          <p:cNvSpPr txBox="1"/>
          <p:nvPr>
            <p:ph type="ctrTitle"/>
          </p:nvPr>
        </p:nvSpPr>
        <p:spPr>
          <a:xfrm>
            <a:off x="3848250" y="2129700"/>
            <a:ext cx="4505700" cy="88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25" name="Google Shape;325;g1b61f44d9e3_0_0"/>
          <p:cNvSpPr txBox="1"/>
          <p:nvPr/>
        </p:nvSpPr>
        <p:spPr>
          <a:xfrm>
            <a:off x="0" y="503350"/>
            <a:ext cx="3471300" cy="38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0"/>
              <a:buFont typeface="Arial"/>
              <a:buNone/>
            </a:pPr>
            <a:r>
              <a:t/>
            </a:r>
            <a:endParaRPr b="0" i="0" sz="20000" u="none" cap="none" strike="noStrike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6" name="Google Shape;326;g1b61f44d9e3_0_0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b61f44d9e3_0_6"/>
          <p:cNvSpPr txBox="1"/>
          <p:nvPr>
            <p:ph type="title"/>
          </p:nvPr>
        </p:nvSpPr>
        <p:spPr>
          <a:xfrm>
            <a:off x="298150" y="500100"/>
            <a:ext cx="42453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32" name="Google Shape;332;g1b61f44d9e3_0_6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g1b61f44d9e3_0_6"/>
          <p:cNvSpPr txBox="1"/>
          <p:nvPr/>
        </p:nvSpPr>
        <p:spPr>
          <a:xfrm>
            <a:off x="298150" y="1603550"/>
            <a:ext cx="8679900" cy="3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Proxima Nova"/>
              <a:buAutoNum type="arabicPeriod"/>
            </a:pPr>
            <a:r>
              <a:rPr lang="en" sz="1700">
                <a:latin typeface="Proxima Nova"/>
                <a:ea typeface="Proxima Nova"/>
                <a:cs typeface="Proxima Nova"/>
                <a:sym typeface="Proxima Nova"/>
              </a:rPr>
              <a:t>P. Birajadar, M. Haria, S. G. Sangodkar, and V. Gadre, “Unconstrained ear recognition using deep scattering wavelet network,” in 2019 IEEE Bombay Section Signature Conference (IBSSC), pp. 1–6, 2019.</a:t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Proxima Nova"/>
              <a:buAutoNum type="arabicPeriod"/>
            </a:pPr>
            <a:r>
              <a:rPr lang="en" sz="1700">
                <a:latin typeface="Proxima Nova"/>
                <a:ea typeface="Proxima Nova"/>
                <a:cs typeface="Proxima Nova"/>
                <a:sym typeface="Proxima Nova"/>
              </a:rPr>
              <a:t>G. Koch, R. Zemel, R. Salakhutdinov, et al., “Siamese neural networks for one-shot image recognition,” in ICML deep learning workshop, vol. 2, p. 0, Lille, 2015.</a:t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Proxima Nova"/>
              <a:buAutoNum type="arabicPeriod"/>
            </a:pPr>
            <a:r>
              <a:rPr lang="en" sz="1700">
                <a:latin typeface="Proxima Nova"/>
                <a:ea typeface="Proxima Nova"/>
                <a:cs typeface="Proxima Nova"/>
                <a:sym typeface="Proxima Nova"/>
              </a:rPr>
              <a:t>H. Mirzaalian, T. K. Lee, and G. Hamarneh, “Hair enhancement in dermoscopic images using dual-channel quaternion tubularness filters and mrf-based multilabel optimization,” IEEE Transactions on Image Processing, vol. 23, no. 12, pp. 5486–5496, 2014.</a:t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Proxima Nova"/>
              <a:buAutoNum type="arabicPeriod"/>
            </a:pPr>
            <a:r>
              <a:rPr lang="en" sz="1700">
                <a:latin typeface="Proxima Nova"/>
                <a:ea typeface="Proxima Nova"/>
                <a:cs typeface="Proxima Nova"/>
                <a:sym typeface="Proxima Nova"/>
              </a:rPr>
              <a:t>J. Bruna and S. Mallat, “Invariant scattering convolution networks,” IEEE Transactions on Pattern Analysis and Machine Intelligence, vol. 35, no. 8, pp. 1872–1886, 2013.</a:t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b61f44d9e3_2_0"/>
          <p:cNvSpPr txBox="1"/>
          <p:nvPr>
            <p:ph type="title"/>
          </p:nvPr>
        </p:nvSpPr>
        <p:spPr>
          <a:xfrm>
            <a:off x="298150" y="500100"/>
            <a:ext cx="42453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39" name="Google Shape;339;g1b61f44d9e3_2_0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" name="Google Shape;340;g1b61f44d9e3_2_0"/>
          <p:cNvSpPr txBox="1"/>
          <p:nvPr/>
        </p:nvSpPr>
        <p:spPr>
          <a:xfrm>
            <a:off x="298150" y="1603550"/>
            <a:ext cx="8679900" cy="31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Proxima Nova"/>
              <a:buAutoNum type="arabicPeriod" startAt="5"/>
            </a:pPr>
            <a:r>
              <a:rPr lang="en" sz="1700">
                <a:latin typeface="Proxima Nova"/>
                <a:ea typeface="Proxima Nova"/>
                <a:cs typeface="Proxima Nova"/>
                <a:sym typeface="Proxima Nova"/>
              </a:rPr>
              <a:t>S. G. Sangodkar, N. Suthar, A. Palde, P. Birajadar, and V. M. Gadre, “Ear recognition for multimedia security,” in Advanced Security Solutions for Multimedia, IOP Publishing, Sept. 2021.</a:t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Proxima Nova"/>
              <a:buAutoNum type="arabicPeriod" startAt="5"/>
            </a:pPr>
            <a:r>
              <a:rPr lang="en" sz="1700">
                <a:latin typeface="Proxima Nova"/>
                <a:ea typeface="Proxima Nova"/>
                <a:cs typeface="Proxima Nova"/>
                <a:sym typeface="Proxima Nova"/>
              </a:rPr>
              <a:t>F. Cotter and N. Kingsbury, “A learnable scatternet: Locally invari</a:t>
            </a:r>
            <a:r>
              <a:rPr lang="en" sz="1700"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en" sz="1700">
                <a:latin typeface="Proxima Nova"/>
                <a:ea typeface="Proxima Nova"/>
                <a:cs typeface="Proxima Nova"/>
                <a:sym typeface="Proxima Nova"/>
              </a:rPr>
              <a:t>nt convolutional layers,” in 2019 IEEE International Conference on Image Processing (ICIP), pp. 350–354, 2019.</a:t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Proxima Nova"/>
              <a:buAutoNum type="arabicPeriod" startAt="5"/>
            </a:pPr>
            <a:r>
              <a:rPr lang="en" sz="1700">
                <a:latin typeface="Proxima Nova"/>
                <a:ea typeface="Proxima Nova"/>
                <a:cs typeface="Proxima Nova"/>
                <a:sym typeface="Proxima Nova"/>
              </a:rPr>
              <a:t>M. Andreux, T. Angles, G. Exarchakis, R. Leonarduzzi, G. Rochette, L. Thiry, J. Zarka, S. Mallat, J. </a:t>
            </a:r>
            <a:r>
              <a:rPr lang="en" sz="1700">
                <a:latin typeface="Proxima Nova"/>
                <a:ea typeface="Proxima Nova"/>
                <a:cs typeface="Proxima Nova"/>
                <a:sym typeface="Proxima Nova"/>
              </a:rPr>
              <a:t>Andén</a:t>
            </a:r>
            <a:r>
              <a:rPr lang="en" sz="1700">
                <a:latin typeface="Proxima Nova"/>
                <a:ea typeface="Proxima Nova"/>
                <a:cs typeface="Proxima Nova"/>
                <a:sym typeface="Proxima Nova"/>
              </a:rPr>
              <a:t>, E. Belilovsky, J. Bruna, V. Lostanlen, M. Chaudhary, M. J. Hirn, E. Oyallon, S. Zhang, C. Cella, and M. Eickenberg, “Kymatio: Scattering transforms in python,” Journal of Machine Learning Research, vol. 21, no. 60, pp. 1–6, 2020.</a:t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/>
          <p:nvPr>
            <p:ph type="title"/>
          </p:nvPr>
        </p:nvSpPr>
        <p:spPr>
          <a:xfrm>
            <a:off x="298150" y="500100"/>
            <a:ext cx="42453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Biometrics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(Bio=life; Metrics=measurement)  </a:t>
            </a:r>
            <a:endParaRPr/>
          </a:p>
        </p:txBody>
      </p:sp>
      <p:sp>
        <p:nvSpPr>
          <p:cNvPr id="122" name="Google Shape;122;p6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3" name="Google Shape;12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5180" y="1589350"/>
            <a:ext cx="4924145" cy="355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6"/>
          <p:cNvSpPr txBox="1"/>
          <p:nvPr/>
        </p:nvSpPr>
        <p:spPr>
          <a:xfrm>
            <a:off x="806650" y="2304375"/>
            <a:ext cx="3398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Biometric is the science of determining an individual’s </a:t>
            </a: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unique identity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based on one or more </a:t>
            </a: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distinguishing physical or behavioural characteristics.</a:t>
            </a:r>
            <a:endParaRPr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b61f44d9e3_2_7"/>
          <p:cNvSpPr txBox="1"/>
          <p:nvPr>
            <p:ph type="title"/>
          </p:nvPr>
        </p:nvSpPr>
        <p:spPr>
          <a:xfrm>
            <a:off x="298150" y="500100"/>
            <a:ext cx="42453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46" name="Google Shape;346;g1b61f44d9e3_2_7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7" name="Google Shape;347;g1b61f44d9e3_2_7"/>
          <p:cNvSpPr txBox="1"/>
          <p:nvPr/>
        </p:nvSpPr>
        <p:spPr>
          <a:xfrm>
            <a:off x="298150" y="1603550"/>
            <a:ext cx="8679900" cy="3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Proxima Nova"/>
              <a:buAutoNum type="arabicPeriod" startAt="8"/>
            </a:pPr>
            <a:r>
              <a:rPr lang="en" sz="1700">
                <a:latin typeface="Proxima Nova"/>
                <a:ea typeface="Proxima Nova"/>
                <a:cs typeface="Proxima Nova"/>
                <a:sym typeface="Proxima Nova"/>
              </a:rPr>
              <a:t>E. E. Hansley, M. P. Segundo, and S. Sarkar, “Employing fusion of learned and handcrafted features for unconstrained ear recognition,” IET Biometrics, vol. 7, no. 3, pp. 215–223, 2018.</a:t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Proxima Nova"/>
              <a:buAutoNum type="arabicPeriod" startAt="8"/>
            </a:pPr>
            <a:r>
              <a:rPr lang="en" sz="1700">
                <a:latin typeface="Proxima Nova"/>
                <a:ea typeface="Proxima Nova"/>
                <a:cs typeface="Proxima Nova"/>
                <a:sym typeface="Proxima Nova"/>
              </a:rPr>
              <a:t>J. Bromley, I. Guyon, Y. LeCun, E. S¨ackinger, and R. Shah, “Signature verification using a” siamese” time delay neural network,” Advances in neural information processing systems, vol. 6, 1993.</a:t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Proxima Nova"/>
              <a:buAutoNum type="arabicPeriod" startAt="8"/>
            </a:pPr>
            <a:r>
              <a:rPr lang="en" sz="1700">
                <a:latin typeface="Proxima Nova"/>
                <a:ea typeface="Proxima Nova"/>
                <a:cs typeface="Proxima Nova"/>
                <a:sym typeface="Proxima Nova"/>
              </a:rPr>
              <a:t>F. Schroff, D. Kalenichenko, and J. Philbin, “Facenet: A unified embedding for face recognition and clustering,” in Proceedings of the IEEE Conference on Computer Vision and Pattern Recognition (CVPR), June 2015.</a:t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Proxima Nova"/>
              <a:buAutoNum type="arabicPeriod" startAt="8"/>
            </a:pPr>
            <a:r>
              <a:rPr lang="en" sz="1700">
                <a:latin typeface="Proxima Nova"/>
                <a:ea typeface="Proxima Nova"/>
                <a:cs typeface="Proxima Nova"/>
                <a:sym typeface="Proxima Nova"/>
              </a:rPr>
              <a:t>D. P. Kingma and J. Ba, “Adam: A method for stochastic optimization,” arXiv preprint arXiv:1412.6980, 2014.</a:t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b61f44d9e3_2_14"/>
          <p:cNvSpPr txBox="1"/>
          <p:nvPr/>
        </p:nvSpPr>
        <p:spPr>
          <a:xfrm>
            <a:off x="0" y="503350"/>
            <a:ext cx="3471300" cy="38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0"/>
              <a:buFont typeface="Arial"/>
              <a:buNone/>
            </a:pPr>
            <a:r>
              <a:t/>
            </a:r>
            <a:endParaRPr b="0" i="0" sz="20000" u="none" cap="none" strike="noStrike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53" name="Google Shape;353;g1b61f44d9e3_2_14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4" name="Google Shape;354;g1b61f44d9e3_2_14"/>
          <p:cNvSpPr txBox="1"/>
          <p:nvPr>
            <p:ph type="ctrTitle"/>
          </p:nvPr>
        </p:nvSpPr>
        <p:spPr>
          <a:xfrm>
            <a:off x="3848250" y="1728300"/>
            <a:ext cx="4947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7000"/>
              <a:t>Thank You</a:t>
            </a:r>
            <a:endParaRPr sz="7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b61f44d9e3_2_25"/>
          <p:cNvSpPr txBox="1"/>
          <p:nvPr/>
        </p:nvSpPr>
        <p:spPr>
          <a:xfrm>
            <a:off x="0" y="503350"/>
            <a:ext cx="3471300" cy="38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0"/>
              <a:buFont typeface="Arial"/>
              <a:buNone/>
            </a:pPr>
            <a:r>
              <a:t/>
            </a:r>
            <a:endParaRPr b="0" i="0" sz="20000" u="none" cap="none" strike="noStrike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0" name="Google Shape;360;g1b61f44d9e3_2_25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1" name="Google Shape;361;g1b61f44d9e3_2_25"/>
          <p:cNvSpPr txBox="1"/>
          <p:nvPr>
            <p:ph type="ctrTitle"/>
          </p:nvPr>
        </p:nvSpPr>
        <p:spPr>
          <a:xfrm>
            <a:off x="3848250" y="2129700"/>
            <a:ext cx="5175300" cy="88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7000"/>
              <a:t>Questions</a:t>
            </a:r>
            <a:r>
              <a:rPr lang="en" sz="7000"/>
              <a:t>?</a:t>
            </a:r>
            <a:endParaRPr sz="7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083099772a_0_4"/>
          <p:cNvSpPr txBox="1"/>
          <p:nvPr>
            <p:ph type="title"/>
          </p:nvPr>
        </p:nvSpPr>
        <p:spPr>
          <a:xfrm>
            <a:off x="298150" y="500100"/>
            <a:ext cx="42453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Ear Biometrics</a:t>
            </a:r>
            <a:endParaRPr/>
          </a:p>
        </p:txBody>
      </p:sp>
      <p:sp>
        <p:nvSpPr>
          <p:cNvPr id="130" name="Google Shape;130;g2083099772a_0_4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g2083099772a_0_4"/>
          <p:cNvSpPr txBox="1"/>
          <p:nvPr/>
        </p:nvSpPr>
        <p:spPr>
          <a:xfrm>
            <a:off x="4543450" y="42450"/>
            <a:ext cx="46005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Past studies have shown that ears are </a:t>
            </a: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unique 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for each individual.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Ear image acquisition process is </a:t>
            </a: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contactless 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and </a:t>
            </a: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non-intrusive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Ear is </a:t>
            </a: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consistent 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and doesn’t change with expressions.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2" name="Google Shape;132;g2083099772a_0_4"/>
          <p:cNvSpPr txBox="1"/>
          <p:nvPr/>
        </p:nvSpPr>
        <p:spPr>
          <a:xfrm>
            <a:off x="298150" y="1651600"/>
            <a:ext cx="88752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We use our own IITB-dataset for studying ear based biometrics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1000 ear images of 100 subjects, 5 images of each side ear, all of 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size (224,224,3)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We have also studied the effect of occlusions due to hair, for this, we have added artificial random occlusions (covering 35% of the image on average)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3" name="Google Shape;133;g2083099772a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400" y="2307575"/>
            <a:ext cx="5688251" cy="10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2083099772a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737" y="4004225"/>
            <a:ext cx="5647575" cy="108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083099772a_0_9"/>
          <p:cNvSpPr txBox="1"/>
          <p:nvPr>
            <p:ph type="title"/>
          </p:nvPr>
        </p:nvSpPr>
        <p:spPr>
          <a:xfrm>
            <a:off x="298150" y="500100"/>
            <a:ext cx="42453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Verification and Identification Problems in Biometrics</a:t>
            </a:r>
            <a:endParaRPr/>
          </a:p>
        </p:txBody>
      </p:sp>
      <p:sp>
        <p:nvSpPr>
          <p:cNvPr id="140" name="Google Shape;140;g2083099772a_0_9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1" name="Google Shape;141;g2083099772a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800" y="1589050"/>
            <a:ext cx="7218412" cy="355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083099772a_0_39"/>
          <p:cNvSpPr txBox="1"/>
          <p:nvPr>
            <p:ph type="ctrTitle"/>
          </p:nvPr>
        </p:nvSpPr>
        <p:spPr>
          <a:xfrm>
            <a:off x="4103375" y="881950"/>
            <a:ext cx="4505700" cy="306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Embedding Network and Siamese Training </a:t>
            </a:r>
            <a:endParaRPr/>
          </a:p>
        </p:txBody>
      </p:sp>
      <p:sp>
        <p:nvSpPr>
          <p:cNvPr id="147" name="Google Shape;147;g2083099772a_0_39"/>
          <p:cNvSpPr txBox="1"/>
          <p:nvPr/>
        </p:nvSpPr>
        <p:spPr>
          <a:xfrm>
            <a:off x="0" y="503350"/>
            <a:ext cx="3471300" cy="38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0"/>
              <a:buFont typeface="Arial"/>
              <a:buNone/>
            </a:pPr>
            <a:r>
              <a:rPr lang="en" sz="200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b="0" i="0" sz="20000" u="none" cap="none" strike="noStrike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48" name="Google Shape;148;g2083099772a_0_39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083099772a_0_14"/>
          <p:cNvSpPr txBox="1"/>
          <p:nvPr>
            <p:ph type="title"/>
          </p:nvPr>
        </p:nvSpPr>
        <p:spPr>
          <a:xfrm>
            <a:off x="298150" y="500100"/>
            <a:ext cx="42453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Pipeline of Ear Biometrics System</a:t>
            </a:r>
            <a:endParaRPr/>
          </a:p>
        </p:txBody>
      </p:sp>
      <p:sp>
        <p:nvSpPr>
          <p:cNvPr id="154" name="Google Shape;154;g2083099772a_0_14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5" name="Google Shape;155;g2083099772a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150" y="1581725"/>
            <a:ext cx="8839200" cy="162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2083099772a_0_14"/>
          <p:cNvSpPr txBox="1"/>
          <p:nvPr/>
        </p:nvSpPr>
        <p:spPr>
          <a:xfrm>
            <a:off x="298150" y="3419700"/>
            <a:ext cx="86799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The initial </a:t>
            </a:r>
            <a:r>
              <a:rPr b="1" lang="en" sz="2000">
                <a:latin typeface="Proxima Nova"/>
                <a:ea typeface="Proxima Nova"/>
                <a:cs typeface="Proxima Nova"/>
                <a:sym typeface="Proxima Nova"/>
              </a:rPr>
              <a:t>detection and alignment system</a:t>
            </a: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 is an important preprocessing step that gets rid of many of the irrelevant background information  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Our proposed innovations are only in the </a:t>
            </a:r>
            <a:r>
              <a:rPr b="1" lang="en" sz="2000">
                <a:latin typeface="Proxima Nova"/>
                <a:ea typeface="Proxima Nova"/>
                <a:cs typeface="Proxima Nova"/>
                <a:sym typeface="Proxima Nova"/>
              </a:rPr>
              <a:t>Embedding Network</a:t>
            </a: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 and </a:t>
            </a:r>
            <a:r>
              <a:rPr b="1" lang="en" sz="2000">
                <a:latin typeface="Proxima Nova"/>
                <a:ea typeface="Proxima Nova"/>
                <a:cs typeface="Proxima Nova"/>
                <a:sym typeface="Proxima Nova"/>
              </a:rPr>
              <a:t>Feature Matching</a:t>
            </a: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 systems/blocks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083099772a_0_19"/>
          <p:cNvSpPr txBox="1"/>
          <p:nvPr>
            <p:ph type="title"/>
          </p:nvPr>
        </p:nvSpPr>
        <p:spPr>
          <a:xfrm>
            <a:off x="298150" y="500100"/>
            <a:ext cx="42453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Embedding Network Used</a:t>
            </a:r>
            <a:endParaRPr/>
          </a:p>
        </p:txBody>
      </p:sp>
      <p:sp>
        <p:nvSpPr>
          <p:cNvPr id="162" name="Google Shape;162;g2083099772a_0_19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3" name="Google Shape;163;g2083099772a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325" y="1591000"/>
            <a:ext cx="8889426" cy="207044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2083099772a_0_19"/>
          <p:cNvSpPr txBox="1"/>
          <p:nvPr/>
        </p:nvSpPr>
        <p:spPr>
          <a:xfrm>
            <a:off x="298150" y="3573500"/>
            <a:ext cx="8845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The architecture of the embedding network consists of conventional CNNs in the central path and </a:t>
            </a: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learnable Scattering Wavelet Network (SWN)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in the parallel paths  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The parallel learnable SWN paths pickup information directly from the input image and inserts them into further downstream parts of the embedding network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083099772a_0_24"/>
          <p:cNvSpPr txBox="1"/>
          <p:nvPr>
            <p:ph type="title"/>
          </p:nvPr>
        </p:nvSpPr>
        <p:spPr>
          <a:xfrm>
            <a:off x="298150" y="500100"/>
            <a:ext cx="42453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Scattering Wavelet Network</a:t>
            </a:r>
            <a:endParaRPr/>
          </a:p>
        </p:txBody>
      </p:sp>
      <p:sp>
        <p:nvSpPr>
          <p:cNvPr id="170" name="Google Shape;170;g2083099772a_0_24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1" name="Google Shape;171;g2083099772a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150" y="2152175"/>
            <a:ext cx="8839204" cy="2887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2083099772a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9550" y="0"/>
            <a:ext cx="2307798" cy="2523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arwick template">
  <a:themeElements>
    <a:clrScheme name="Custom 347">
      <a:dk1>
        <a:srgbClr val="114454"/>
      </a:dk1>
      <a:lt1>
        <a:srgbClr val="FFFFFF"/>
      </a:lt1>
      <a:dk2>
        <a:srgbClr val="5F6C70"/>
      </a:dk2>
      <a:lt2>
        <a:srgbClr val="CED5D8"/>
      </a:lt2>
      <a:accent1>
        <a:srgbClr val="114454"/>
      </a:accent1>
      <a:accent2>
        <a:srgbClr val="18637B"/>
      </a:accent2>
      <a:accent3>
        <a:srgbClr val="309AAD"/>
      </a:accent3>
      <a:accent4>
        <a:srgbClr val="165751"/>
      </a:accent4>
      <a:accent5>
        <a:srgbClr val="3B8D61"/>
      </a:accent5>
      <a:accent6>
        <a:srgbClr val="94BF6E"/>
      </a:accent6>
      <a:hlink>
        <a:srgbClr val="11445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